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9" r:id="rId5"/>
    <p:sldId id="264" r:id="rId6"/>
    <p:sldId id="261" r:id="rId7"/>
    <p:sldId id="262" r:id="rId8"/>
    <p:sldId id="265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145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181-DAB6-6417-7326-9D0DC4B9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343400" y="0"/>
            <a:ext cx="4800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>
                <a:solidFill>
                  <a:srgbClr val="0D370B"/>
                </a:solidFill>
              </a:rPr>
              <a:t>Smart Weather Forecasting Station (IoT)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chemeClr val="accent3">
                    <a:lumMod val="50000"/>
                  </a:schemeClr>
                </a:solidFill>
              </a:rPr>
              <a:t>ESP32 + BMP280 + SHT40 + IR Sensor | </a:t>
            </a:r>
            <a:r>
              <a:rPr dirty="0" err="1">
                <a:solidFill>
                  <a:schemeClr val="accent3">
                    <a:lumMod val="50000"/>
                  </a:schemeClr>
                </a:solidFill>
              </a:rPr>
              <a:t>ThingSpeak</a:t>
            </a:r>
            <a:r>
              <a:rPr dirty="0">
                <a:solidFill>
                  <a:schemeClr val="accent3">
                    <a:lumMod val="50000"/>
                  </a:schemeClr>
                </a:solidFill>
              </a:rPr>
              <a:t> + MQTT | Deep Sleep Power Saving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BAA8-ACDD-AA03-93F8-9C133B2D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Problem Statement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9B070-386A-089A-CE7F-DF4B693E2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Weather conditions change rapidly, and manual monitoring is not reliable for real-time applications.</a:t>
            </a:r>
          </a:p>
          <a:p>
            <a:pPr algn="just"/>
            <a:r>
              <a:rPr lang="en-US" sz="2400" dirty="0"/>
              <a:t>This project develops a low-cost ESP32-based smart weather station .(To measure temperature, humidity, pressure, and light intensity, and upload data to </a:t>
            </a:r>
            <a:r>
              <a:rPr lang="en-US" sz="2400" dirty="0" err="1"/>
              <a:t>ThingSpeak</a:t>
            </a:r>
            <a:r>
              <a:rPr lang="en-US" sz="2400" dirty="0"/>
              <a:t>/MQTT for remote monitoring with low power deep sleep support.)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4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Weather forecasting is the application of science and technology to predict atmospheric conditions for a specific location.</a:t>
            </a:r>
          </a:p>
          <a:p>
            <a:pPr algn="just"/>
            <a:r>
              <a:rPr lang="en-US" sz="2000" dirty="0"/>
              <a:t>In this project, we developed an </a:t>
            </a:r>
            <a:r>
              <a:rPr lang="en-US" sz="2000" b="1" dirty="0"/>
              <a:t>ESP32 based Smart Weather Forecasting Station</a:t>
            </a:r>
            <a:r>
              <a:rPr lang="en-US" sz="2000" dirty="0"/>
              <a:t> that measures </a:t>
            </a:r>
            <a:r>
              <a:rPr lang="en-US" sz="2000" b="1" dirty="0"/>
              <a:t>temperature, humidity, pressure, and light intensity (LDR)</a:t>
            </a:r>
            <a:r>
              <a:rPr lang="en-US" sz="2000" dirty="0"/>
              <a:t> in real time.</a:t>
            </a:r>
          </a:p>
          <a:p>
            <a:pPr algn="just"/>
            <a:r>
              <a:rPr lang="en-US" sz="2000" dirty="0"/>
              <a:t>The collected sensor data is displayed on an </a:t>
            </a:r>
            <a:r>
              <a:rPr lang="en-US" sz="2000" b="1" dirty="0"/>
              <a:t>OLED screen</a:t>
            </a:r>
            <a:r>
              <a:rPr lang="en-US" sz="2000" dirty="0"/>
              <a:t> and uploaded to the </a:t>
            </a:r>
            <a:r>
              <a:rPr lang="en-US" sz="2000" b="1" dirty="0" err="1"/>
              <a:t>ThingSpeak</a:t>
            </a:r>
            <a:r>
              <a:rPr lang="en-US" sz="2000" b="1" dirty="0"/>
              <a:t> cloud</a:t>
            </a:r>
            <a:r>
              <a:rPr lang="en-US" sz="2000" dirty="0"/>
              <a:t> for monitoring and analysis.</a:t>
            </a:r>
          </a:p>
          <a:p>
            <a:pPr algn="just"/>
            <a:r>
              <a:rPr lang="en-US" sz="2000" dirty="0"/>
              <a:t>The system also publishes data through </a:t>
            </a:r>
            <a:r>
              <a:rPr lang="en-US" sz="2000" b="1" dirty="0"/>
              <a:t>MQTT</a:t>
            </a:r>
            <a:r>
              <a:rPr lang="en-US" sz="2000" dirty="0"/>
              <a:t> for IoT based applications and remote access.</a:t>
            </a:r>
          </a:p>
          <a:p>
            <a:pPr algn="just"/>
            <a:r>
              <a:rPr lang="en-US" sz="2000" dirty="0"/>
              <a:t>To reduce power consumption, the ESP32 uses </a:t>
            </a:r>
            <a:r>
              <a:rPr lang="en-US" sz="2000" b="1" dirty="0"/>
              <a:t>deep sleep mode</a:t>
            </a:r>
            <a:r>
              <a:rPr lang="en-US" sz="2000" dirty="0"/>
              <a:t>, making it suitable for </a:t>
            </a:r>
            <a:r>
              <a:rPr lang="en-US" sz="2000" b="1" dirty="0"/>
              <a:t>agriculture, smart cities, and environmental monitoring</a:t>
            </a:r>
            <a:r>
              <a:rPr lang="en-US" sz="2000" dirty="0"/>
              <a:t>.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Components /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sz="2000" dirty="0"/>
              <a:t>Hardware</a:t>
            </a:r>
          </a:p>
          <a:p>
            <a:pPr lvl="1"/>
            <a:r>
              <a:rPr sz="2000" dirty="0"/>
              <a:t>ESP32 Dev Board</a:t>
            </a:r>
          </a:p>
          <a:p>
            <a:pPr lvl="1"/>
            <a:r>
              <a:rPr sz="2000" dirty="0"/>
              <a:t>BMP280 (Temperature + Pressure)</a:t>
            </a:r>
          </a:p>
          <a:p>
            <a:pPr lvl="1"/>
            <a:r>
              <a:rPr sz="2000" dirty="0"/>
              <a:t>SHT40 (Humidity + Temperature)</a:t>
            </a:r>
          </a:p>
          <a:p>
            <a:pPr lvl="1"/>
            <a:r>
              <a:rPr sz="2000" dirty="0"/>
              <a:t>OLED Display (SSD1306, I2C)</a:t>
            </a:r>
          </a:p>
          <a:p>
            <a:pPr lvl="1"/>
            <a:r>
              <a:rPr lang="en-IN" sz="2000" dirty="0"/>
              <a:t>LDR</a:t>
            </a:r>
            <a:r>
              <a:rPr sz="2000" dirty="0"/>
              <a:t> Sensor (Day/Night detection)</a:t>
            </a:r>
          </a:p>
          <a:p>
            <a:pPr lvl="1"/>
            <a:r>
              <a:rPr sz="2000" dirty="0"/>
              <a:t>Jumper wires + Breadboard</a:t>
            </a:r>
          </a:p>
          <a:p>
            <a:pPr lvl="1"/>
            <a:r>
              <a:rPr sz="2000" dirty="0" err="1"/>
              <a:t>WiFi</a:t>
            </a:r>
            <a:r>
              <a:rPr sz="2000" dirty="0"/>
              <a:t> Network (Hotspot/Router)</a:t>
            </a:r>
          </a:p>
          <a:p>
            <a:r>
              <a:rPr sz="2000" dirty="0"/>
              <a:t>Software / Platforms</a:t>
            </a:r>
          </a:p>
          <a:p>
            <a:pPr lvl="1"/>
            <a:r>
              <a:rPr sz="2000" dirty="0"/>
              <a:t>Arduino IDE</a:t>
            </a:r>
          </a:p>
          <a:p>
            <a:pPr lvl="1"/>
            <a:r>
              <a:rPr sz="2000" dirty="0"/>
              <a:t>ESP32 Board Package</a:t>
            </a:r>
          </a:p>
          <a:p>
            <a:pPr lvl="1"/>
            <a:r>
              <a:rPr sz="2000" dirty="0" err="1"/>
              <a:t>ThingSpeak</a:t>
            </a:r>
            <a:r>
              <a:rPr sz="2000" dirty="0"/>
              <a:t> Account + API Key</a:t>
            </a:r>
          </a:p>
          <a:p>
            <a:pPr lvl="1"/>
            <a:r>
              <a:rPr sz="2000" dirty="0"/>
              <a:t>MQTT Broker on Raspberry Pi (</a:t>
            </a:r>
            <a:r>
              <a:rPr sz="2000" dirty="0" err="1"/>
              <a:t>Mosquitto</a:t>
            </a:r>
            <a:r>
              <a:rPr sz="2000" dirty="0"/>
              <a:t>)</a:t>
            </a:r>
          </a:p>
          <a:p>
            <a:pPr lvl="1"/>
            <a:r>
              <a:rPr sz="2000" dirty="0"/>
              <a:t>Libraries: Adafruit_BMP280, SSD1306, </a:t>
            </a:r>
            <a:r>
              <a:rPr sz="2000" dirty="0" err="1"/>
              <a:t>PubSubClient</a:t>
            </a:r>
            <a:r>
              <a:rPr sz="2000" dirty="0"/>
              <a:t>, </a:t>
            </a:r>
            <a:r>
              <a:rPr sz="2000" dirty="0" err="1"/>
              <a:t>HTTPClient</a:t>
            </a: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60F98-30DF-8B2D-B455-D9815745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1417638"/>
            <a:ext cx="2243461" cy="224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93B2A3-3A69-A184-9F6D-A19DE0F53B08}"/>
              </a:ext>
            </a:extLst>
          </p:cNvPr>
          <p:cNvSpPr txBox="1"/>
          <p:nvPr/>
        </p:nvSpPr>
        <p:spPr>
          <a:xfrm>
            <a:off x="6511289" y="3843661"/>
            <a:ext cx="2540641" cy="112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ESP32 is a powerful, low-cost microcontroller with integrated Wi-Fi and Bluetooth, making it ideal for IoT applications.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BA17-1E00-0FB5-CEED-597AA653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Diagram</a:t>
            </a:r>
          </a:p>
        </p:txBody>
      </p:sp>
      <p:sp>
        <p:nvSpPr>
          <p:cNvPr id="3" name="Rectangle 2" descr="&#10;">
            <a:extLst>
              <a:ext uri="{FF2B5EF4-FFF2-40B4-BE49-F238E27FC236}">
                <a16:creationId xmlns:a16="http://schemas.microsoft.com/office/drawing/2014/main" id="{F4DFAED0-3F7E-A6C5-C438-9FA7B88BA7E3}"/>
              </a:ext>
            </a:extLst>
          </p:cNvPr>
          <p:cNvSpPr/>
          <p:nvPr/>
        </p:nvSpPr>
        <p:spPr>
          <a:xfrm>
            <a:off x="1507336" y="3282610"/>
            <a:ext cx="1336876" cy="787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CBD34-01AC-FE4F-1DCF-63FE7F416509}"/>
              </a:ext>
            </a:extLst>
          </p:cNvPr>
          <p:cNvSpPr/>
          <p:nvPr/>
        </p:nvSpPr>
        <p:spPr>
          <a:xfrm>
            <a:off x="3717908" y="3282610"/>
            <a:ext cx="1627914" cy="787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F4299-E2EF-194D-3E50-77180C5806F5}"/>
              </a:ext>
            </a:extLst>
          </p:cNvPr>
          <p:cNvSpPr/>
          <p:nvPr/>
        </p:nvSpPr>
        <p:spPr>
          <a:xfrm>
            <a:off x="6227878" y="3282610"/>
            <a:ext cx="1336876" cy="787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77EF8-BD0B-63BA-BB2E-88EF0826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57" y="4537182"/>
            <a:ext cx="1359526" cy="81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6F6D4-5F48-FC2F-6D35-9B08463BF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57" y="1832611"/>
            <a:ext cx="1359526" cy="8108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02D34-EA51-37CB-1EDE-F01EA322C114}"/>
              </a:ext>
            </a:extLst>
          </p:cNvPr>
          <p:cNvSpPr/>
          <p:nvPr/>
        </p:nvSpPr>
        <p:spPr>
          <a:xfrm>
            <a:off x="1507336" y="4549062"/>
            <a:ext cx="1336876" cy="787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43FF2-F5CF-0553-C954-DC240BC7A16B}"/>
              </a:ext>
            </a:extLst>
          </p:cNvPr>
          <p:cNvSpPr/>
          <p:nvPr/>
        </p:nvSpPr>
        <p:spPr>
          <a:xfrm>
            <a:off x="6231969" y="4549062"/>
            <a:ext cx="1513390" cy="787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3B2313-7408-3321-A3EA-DC5B0DB70CB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44212" y="3676149"/>
            <a:ext cx="8736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D90CEE-AFF2-4880-AC35-8F38A74BFE48}"/>
              </a:ext>
            </a:extLst>
          </p:cNvPr>
          <p:cNvCxnSpPr>
            <a:cxnSpLocks/>
          </p:cNvCxnSpPr>
          <p:nvPr/>
        </p:nvCxnSpPr>
        <p:spPr>
          <a:xfrm flipV="1">
            <a:off x="4876148" y="2643449"/>
            <a:ext cx="0" cy="639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B14785-B346-C930-89D4-AE6F8FCE345F}"/>
              </a:ext>
            </a:extLst>
          </p:cNvPr>
          <p:cNvCxnSpPr>
            <a:cxnSpLocks/>
          </p:cNvCxnSpPr>
          <p:nvPr/>
        </p:nvCxnSpPr>
        <p:spPr>
          <a:xfrm>
            <a:off x="4190348" y="2643449"/>
            <a:ext cx="0" cy="639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7D1ACD-5FE4-CBFE-03AE-CCF8F222738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345822" y="3676149"/>
            <a:ext cx="8820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457C68-F734-1FB9-137A-22AB0D5663F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524720" y="4069688"/>
            <a:ext cx="7145" cy="46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95B605-E6BA-1945-3B90-F00C06A2EAE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204483" y="4942601"/>
            <a:ext cx="1027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1D65F-3B9A-ABC4-516A-5F0EB2CCBBD2}"/>
              </a:ext>
            </a:extLst>
          </p:cNvPr>
          <p:cNvCxnSpPr>
            <a:stCxn id="6" idx="1"/>
            <a:endCxn id="8" idx="3"/>
          </p:cNvCxnSpPr>
          <p:nvPr/>
        </p:nvCxnSpPr>
        <p:spPr>
          <a:xfrm flipH="1">
            <a:off x="2844212" y="4942601"/>
            <a:ext cx="1000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E5A27A-33ED-25C3-7FF7-7B01F01EEBC2}"/>
              </a:ext>
            </a:extLst>
          </p:cNvPr>
          <p:cNvSpPr txBox="1"/>
          <p:nvPr/>
        </p:nvSpPr>
        <p:spPr>
          <a:xfrm>
            <a:off x="6213410" y="3352983"/>
            <a:ext cx="135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OLED Display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741A37-53D8-A93A-7528-8B5BBF2B5B3E}"/>
              </a:ext>
            </a:extLst>
          </p:cNvPr>
          <p:cNvSpPr txBox="1"/>
          <p:nvPr/>
        </p:nvSpPr>
        <p:spPr>
          <a:xfrm>
            <a:off x="3674831" y="3267150"/>
            <a:ext cx="171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ESP32</a:t>
            </a:r>
          </a:p>
          <a:p>
            <a:pPr algn="ctr"/>
            <a:r>
              <a:rPr lang="en-IN" b="1" dirty="0"/>
              <a:t>Microcontroller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60B270-65D5-4065-064B-4BE72D4924F2}"/>
              </a:ext>
            </a:extLst>
          </p:cNvPr>
          <p:cNvSpPr txBox="1"/>
          <p:nvPr/>
        </p:nvSpPr>
        <p:spPr>
          <a:xfrm>
            <a:off x="1484815" y="3294474"/>
            <a:ext cx="1351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Sensor</a:t>
            </a:r>
          </a:p>
          <a:p>
            <a:pPr algn="ctr"/>
            <a:r>
              <a:rPr lang="en-IN" sz="1100" dirty="0"/>
              <a:t>(BMP280,</a:t>
            </a:r>
          </a:p>
          <a:p>
            <a:pPr algn="ctr"/>
            <a:r>
              <a:rPr lang="en-IN" sz="1100" dirty="0"/>
              <a:t>LDR,SHT40)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7856BA-3C6F-AE3E-EDCA-3F992883024E}"/>
              </a:ext>
            </a:extLst>
          </p:cNvPr>
          <p:cNvSpPr txBox="1"/>
          <p:nvPr/>
        </p:nvSpPr>
        <p:spPr>
          <a:xfrm>
            <a:off x="3875789" y="2006667"/>
            <a:ext cx="135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Sleep mode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58A7F4-5371-A627-458F-17A731930EA8}"/>
              </a:ext>
            </a:extLst>
          </p:cNvPr>
          <p:cNvSpPr txBox="1"/>
          <p:nvPr/>
        </p:nvSpPr>
        <p:spPr>
          <a:xfrm>
            <a:off x="3853139" y="4629624"/>
            <a:ext cx="135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/>
              <a:t>Wifi</a:t>
            </a:r>
            <a:r>
              <a:rPr lang="en-IN" b="1" dirty="0"/>
              <a:t> </a:t>
            </a:r>
          </a:p>
          <a:p>
            <a:pPr algn="ctr"/>
            <a:r>
              <a:rPr lang="en-IN" b="1" dirty="0"/>
              <a:t>network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4C665C-F1AD-9487-C5B3-BF89D8B72E01}"/>
              </a:ext>
            </a:extLst>
          </p:cNvPr>
          <p:cNvSpPr txBox="1"/>
          <p:nvPr/>
        </p:nvSpPr>
        <p:spPr>
          <a:xfrm>
            <a:off x="6240151" y="4765049"/>
            <a:ext cx="150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MQTT Broker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CA7B09-98C9-19E2-AFB4-DF110501B74D}"/>
              </a:ext>
            </a:extLst>
          </p:cNvPr>
          <p:cNvSpPr txBox="1"/>
          <p:nvPr/>
        </p:nvSpPr>
        <p:spPr>
          <a:xfrm>
            <a:off x="1432640" y="4629624"/>
            <a:ext cx="1455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ThingSpeak</a:t>
            </a:r>
            <a:endParaRPr lang="en-US" b="1" dirty="0"/>
          </a:p>
          <a:p>
            <a:pPr algn="ctr"/>
            <a:r>
              <a:rPr lang="en-IN" b="1" dirty="0"/>
              <a:t>Platform</a:t>
            </a:r>
            <a:endParaRPr lang="en-US" b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2AA71D3-477D-5830-099E-12C3FC4D77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024914" y="2738914"/>
            <a:ext cx="6858000" cy="138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9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76325" y="741363"/>
            <a:ext cx="8229600" cy="1143000"/>
          </a:xfrm>
        </p:spPr>
        <p:txBody>
          <a:bodyPr/>
          <a:lstStyle/>
          <a:p>
            <a:r>
              <a:rPr b="1" dirty="0"/>
              <a:t>Working (Flow)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2332037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ESP32 connects to </a:t>
            </a:r>
            <a:r>
              <a:rPr sz="2000" dirty="0" err="1"/>
              <a:t>WiFi</a:t>
            </a:r>
            <a:r>
              <a:rPr sz="2000" dirty="0"/>
              <a:t> using SSID &amp; Password.</a:t>
            </a:r>
          </a:p>
          <a:p>
            <a:r>
              <a:rPr sz="2000" dirty="0"/>
              <a:t>Reads BMP280 temperature &amp; pressure values.</a:t>
            </a:r>
          </a:p>
          <a:p>
            <a:r>
              <a:rPr sz="2000" dirty="0"/>
              <a:t>Reads SHT40 humidity (high precision mode).</a:t>
            </a:r>
          </a:p>
          <a:p>
            <a:r>
              <a:rPr sz="2000" dirty="0"/>
              <a:t>Reads </a:t>
            </a:r>
            <a:r>
              <a:rPr lang="en-IN" sz="2000" dirty="0"/>
              <a:t>LDR</a:t>
            </a:r>
            <a:r>
              <a:rPr sz="2000" dirty="0"/>
              <a:t> sensor to identify Day (0) / Night (1).</a:t>
            </a:r>
          </a:p>
          <a:p>
            <a:r>
              <a:rPr sz="2000" dirty="0"/>
              <a:t>Displays values on OLED (SSD1306).</a:t>
            </a:r>
          </a:p>
          <a:p>
            <a:r>
              <a:rPr sz="2000" dirty="0"/>
              <a:t>Uploads data to </a:t>
            </a:r>
            <a:r>
              <a:rPr sz="2000" dirty="0" err="1"/>
              <a:t>ThingSpeak</a:t>
            </a:r>
            <a:r>
              <a:rPr sz="2000" dirty="0"/>
              <a:t> using HTTP GET request.</a:t>
            </a:r>
          </a:p>
          <a:p>
            <a:r>
              <a:rPr lang="en-US" sz="2000" dirty="0"/>
              <a:t>MQTT messages are parsed in C and written to a local file for data storage </a:t>
            </a:r>
          </a:p>
          <a:p>
            <a:r>
              <a:rPr sz="2000" dirty="0"/>
              <a:t>ESP32 enters deep sleep for 3 minutes and repeats cycle.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66DB0-672B-558B-4E18-E56B2E0B73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895975" y="943911"/>
            <a:ext cx="3179478" cy="31794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-136413"/>
            <a:ext cx="8229600" cy="1143000"/>
          </a:xfrm>
        </p:spPr>
        <p:txBody>
          <a:bodyPr/>
          <a:lstStyle/>
          <a:p>
            <a:r>
              <a:rPr b="1" dirty="0"/>
              <a:t>Key Features &amp;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3874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Live OLED display of weather parameters.</a:t>
            </a:r>
          </a:p>
          <a:p>
            <a:r>
              <a:rPr sz="2000" dirty="0"/>
              <a:t>Cloud visualization using </a:t>
            </a:r>
            <a:r>
              <a:rPr sz="2000" dirty="0" err="1"/>
              <a:t>ThingSpeak</a:t>
            </a:r>
            <a:r>
              <a:rPr sz="2000" dirty="0"/>
              <a:t> fields:</a:t>
            </a:r>
          </a:p>
          <a:p>
            <a:pPr marL="0" indent="0">
              <a:buNone/>
            </a:pPr>
            <a:r>
              <a:rPr lang="en-IN" sz="2000" dirty="0"/>
              <a:t>		</a:t>
            </a:r>
            <a:r>
              <a:rPr sz="2000" dirty="0"/>
              <a:t>Field1</a:t>
            </a:r>
            <a:r>
              <a:rPr lang="en-IN" sz="2000" dirty="0"/>
              <a:t>-</a:t>
            </a:r>
            <a:r>
              <a:rPr sz="2000" dirty="0"/>
              <a:t> Temperature,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	</a:t>
            </a:r>
            <a:r>
              <a:rPr sz="2000" dirty="0"/>
              <a:t>Field2</a:t>
            </a:r>
            <a:r>
              <a:rPr lang="en-IN" sz="2000" dirty="0"/>
              <a:t>-</a:t>
            </a:r>
            <a:r>
              <a:rPr sz="2000" dirty="0"/>
              <a:t> Humidity,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	</a:t>
            </a:r>
            <a:r>
              <a:rPr sz="2000" dirty="0"/>
              <a:t>Field3</a:t>
            </a:r>
            <a:r>
              <a:rPr lang="en-IN" sz="2000" dirty="0"/>
              <a:t>-</a:t>
            </a:r>
            <a:r>
              <a:rPr sz="2000" dirty="0"/>
              <a:t> Pressure,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	</a:t>
            </a:r>
            <a:r>
              <a:rPr sz="2000" dirty="0"/>
              <a:t>Field4</a:t>
            </a:r>
            <a:r>
              <a:rPr lang="en-IN" sz="2000" dirty="0"/>
              <a:t>-</a:t>
            </a:r>
            <a:r>
              <a:rPr sz="2000" dirty="0"/>
              <a:t> </a:t>
            </a:r>
            <a:r>
              <a:rPr lang="en-IN" sz="2000" dirty="0"/>
              <a:t>LDR</a:t>
            </a:r>
            <a:r>
              <a:rPr sz="2000" dirty="0"/>
              <a:t> </a:t>
            </a:r>
            <a:r>
              <a:rPr lang="en-IN" sz="2000" dirty="0"/>
              <a:t> (</a:t>
            </a:r>
            <a:r>
              <a:rPr sz="2000" dirty="0"/>
              <a:t>Day/Night</a:t>
            </a:r>
            <a:r>
              <a:rPr lang="en-IN" sz="2000" dirty="0"/>
              <a:t>)</a:t>
            </a:r>
            <a:endParaRPr sz="2000" dirty="0"/>
          </a:p>
          <a:p>
            <a:r>
              <a:rPr lang="en-US" sz="2000" dirty="0"/>
              <a:t>MQTT messages are parsed in C and written to a local file for data storage.</a:t>
            </a:r>
          </a:p>
          <a:p>
            <a:r>
              <a:rPr sz="2000" dirty="0"/>
              <a:t>Deep sleep mode reduces power usage for long-term deployment.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A2660-5F87-E86A-8C84-F8CC4410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1" y="4122332"/>
            <a:ext cx="2708732" cy="1487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42004-3A5F-277C-798A-50781C5C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277" y="4116627"/>
            <a:ext cx="2703749" cy="1487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FE74-111A-5874-1671-CC5BC74BD3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57" t="14677" r="31456" b="50000"/>
          <a:stretch>
            <a:fillRect/>
          </a:stretch>
        </p:blipFill>
        <p:spPr>
          <a:xfrm rot="16200000">
            <a:off x="6765981" y="3744563"/>
            <a:ext cx="1666875" cy="2422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5BDD89-F4C9-1BFC-A10E-3D5D76330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02388"/>
            <a:ext cx="9144000" cy="7556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084-553D-B791-6850-E810E8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Real-world Applications &amp; Impact in India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81E04-A302-6E2A-F597-1C6A540E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81162"/>
            <a:ext cx="5242560" cy="452596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Agriculture: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20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Optimising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irrigation schedules and crop management based on hyper-local weather data, especially crucial for monsoon-dependent farming.</a:t>
            </a:r>
            <a:endParaRPr lang="en-US" sz="2000" dirty="0"/>
          </a:p>
          <a:p>
            <a:pPr algn="just"/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 Cities: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Monitoring urban air quality, predicting </a:t>
            </a:r>
            <a:r>
              <a:rPr lang="en-US" sz="20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localised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flooding, and managing infrastructure efficiently.</a:t>
            </a:r>
            <a:endParaRPr lang="en-US" sz="2000" dirty="0"/>
          </a:p>
          <a:p>
            <a:pPr algn="just"/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Disaster Management: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Early warning systems for heavy rainfall, storms, and other natural calamities.</a:t>
            </a:r>
            <a:endParaRPr lang="en-US" sz="2000" dirty="0"/>
          </a:p>
          <a:p>
            <a:pPr algn="just"/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Research &amp; Education: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Providing valuable data for meteorological studies and educational projects.</a:t>
            </a:r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id="{833F9A25-C08D-ACBB-179A-E70A9836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440" y="1656080"/>
            <a:ext cx="3545840" cy="35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7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Conclusion &amp; Future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B9C0C-0C87-33D9-91B5-BDC7396098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2707640" y="4550786"/>
            <a:ext cx="3728720" cy="2307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sz="2000" dirty="0"/>
              <a:t>A low-cost smart weather station is successfully implemented using ESP32.</a:t>
            </a:r>
          </a:p>
          <a:p>
            <a:r>
              <a:rPr sz="2000" dirty="0"/>
              <a:t>Data is monitored locally (OLED) and remotely (</a:t>
            </a:r>
            <a:r>
              <a:rPr sz="2000" dirty="0" err="1"/>
              <a:t>ThingSpeak</a:t>
            </a:r>
            <a:r>
              <a:rPr sz="2000" dirty="0"/>
              <a:t> + MQTT).</a:t>
            </a:r>
          </a:p>
          <a:p>
            <a:r>
              <a:rPr sz="2000" dirty="0"/>
              <a:t>Power efficiency is improved using deep sleep scheduling.</a:t>
            </a:r>
          </a:p>
          <a:p>
            <a:r>
              <a:rPr sz="2000" dirty="0"/>
              <a:t>Future Scope</a:t>
            </a:r>
          </a:p>
          <a:p>
            <a:pPr lvl="1"/>
            <a:r>
              <a:rPr sz="2000" dirty="0"/>
              <a:t>Add rain sensor + wind speed sensor (anemometer)</a:t>
            </a:r>
          </a:p>
          <a:p>
            <a:pPr lvl="1"/>
            <a:r>
              <a:rPr sz="2000" dirty="0"/>
              <a:t>Add air quality sensor (MQ135 / PMS5003)</a:t>
            </a:r>
          </a:p>
          <a:p>
            <a:pPr lvl="1"/>
            <a:r>
              <a:rPr lang="en-US" sz="2000" dirty="0">
                <a:ea typeface="Noto Serif SC Bold" pitchFamily="34" charset="-122"/>
                <a:cs typeface="Noto Serif SC Bold" pitchFamily="34" charset="-120"/>
              </a:rPr>
              <a:t>AI-Powered </a:t>
            </a:r>
            <a:r>
              <a:rPr lang="en-US" sz="2000" dirty="0" err="1">
                <a:ea typeface="Noto Serif SC Bold" pitchFamily="34" charset="-122"/>
                <a:cs typeface="Noto Serif SC Bold" pitchFamily="34" charset="-120"/>
              </a:rPr>
              <a:t>Forecasting:</a:t>
            </a:r>
            <a:r>
              <a:rPr lang="en-US" sz="2000" dirty="0" err="1">
                <a:ea typeface="Geist" pitchFamily="34" charset="-122"/>
                <a:cs typeface="Geist" pitchFamily="34" charset="-120"/>
              </a:rPr>
              <a:t>Integrating</a:t>
            </a:r>
            <a:r>
              <a:rPr lang="en-US" sz="2000" dirty="0">
                <a:ea typeface="Geist" pitchFamily="34" charset="-122"/>
                <a:cs typeface="Geist" pitchFamily="34" charset="-120"/>
              </a:rPr>
              <a:t> machine learning algorithms to enhance predictive accuracy and identify complex weather patterns.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618</Words>
  <Application>Microsoft Office PowerPoint</Application>
  <PresentationFormat>On-screen Show (4:3)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Geist</vt:lpstr>
      <vt:lpstr>Noto Serif SC Bold</vt:lpstr>
      <vt:lpstr>Office Theme</vt:lpstr>
      <vt:lpstr>Smart Weather Forecasting Station (IoT)</vt:lpstr>
      <vt:lpstr>Problem Statement </vt:lpstr>
      <vt:lpstr>Abstract</vt:lpstr>
      <vt:lpstr>Components / Requirements</vt:lpstr>
      <vt:lpstr>Block Diagram</vt:lpstr>
      <vt:lpstr>Working (Flow)</vt:lpstr>
      <vt:lpstr>Key Features &amp; Output</vt:lpstr>
      <vt:lpstr>Real-world Applications &amp; Impact in India </vt:lpstr>
      <vt:lpstr>Conclusion &amp; Future Scope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Administrator</dc:creator>
  <cp:keywords/>
  <dc:description>generated using python-pptx</dc:description>
  <cp:lastModifiedBy>Ravi p</cp:lastModifiedBy>
  <cp:revision>5</cp:revision>
  <dcterms:created xsi:type="dcterms:W3CDTF">2013-01-27T09:14:16Z</dcterms:created>
  <dcterms:modified xsi:type="dcterms:W3CDTF">2026-01-21T19:33:01Z</dcterms:modified>
  <cp:category/>
</cp:coreProperties>
</file>